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302" r:id="rId4"/>
    <p:sldId id="303" r:id="rId5"/>
    <p:sldId id="304" r:id="rId6"/>
    <p:sldId id="264" r:id="rId7"/>
    <p:sldId id="313" r:id="rId8"/>
    <p:sldId id="342" r:id="rId9"/>
    <p:sldId id="258" r:id="rId10"/>
    <p:sldId id="259" r:id="rId11"/>
    <p:sldId id="260" r:id="rId12"/>
    <p:sldId id="305" r:id="rId13"/>
    <p:sldId id="261" r:id="rId14"/>
    <p:sldId id="262" r:id="rId15"/>
    <p:sldId id="306" r:id="rId16"/>
    <p:sldId id="263" r:id="rId17"/>
    <p:sldId id="314" r:id="rId18"/>
    <p:sldId id="315" r:id="rId19"/>
    <p:sldId id="316" r:id="rId20"/>
    <p:sldId id="317" r:id="rId21"/>
    <p:sldId id="343" r:id="rId22"/>
    <p:sldId id="265" r:id="rId23"/>
    <p:sldId id="266" r:id="rId24"/>
    <p:sldId id="267" r:id="rId25"/>
    <p:sldId id="268" r:id="rId26"/>
    <p:sldId id="272" r:id="rId27"/>
    <p:sldId id="273" r:id="rId28"/>
    <p:sldId id="275" r:id="rId29"/>
    <p:sldId id="276" r:id="rId30"/>
    <p:sldId id="278" r:id="rId31"/>
    <p:sldId id="279" r:id="rId32"/>
    <p:sldId id="281" r:id="rId33"/>
    <p:sldId id="282" r:id="rId34"/>
    <p:sldId id="284" r:id="rId35"/>
    <p:sldId id="308" r:id="rId36"/>
    <p:sldId id="285" r:id="rId37"/>
    <p:sldId id="286" r:id="rId38"/>
    <p:sldId id="287" r:id="rId39"/>
    <p:sldId id="288" r:id="rId40"/>
    <p:sldId id="311" r:id="rId41"/>
    <p:sldId id="312" r:id="rId42"/>
    <p:sldId id="293" r:id="rId43"/>
    <p:sldId id="297" r:id="rId44"/>
    <p:sldId id="298" r:id="rId45"/>
    <p:sldId id="299" r:id="rId46"/>
    <p:sldId id="300" r:id="rId47"/>
    <p:sldId id="301" r:id="rId48"/>
    <p:sldId id="318" r:id="rId49"/>
    <p:sldId id="319" r:id="rId50"/>
    <p:sldId id="327" r:id="rId51"/>
    <p:sldId id="329" r:id="rId52"/>
    <p:sldId id="331" r:id="rId53"/>
    <p:sldId id="333" r:id="rId54"/>
    <p:sldId id="347" r:id="rId55"/>
    <p:sldId id="335" r:id="rId56"/>
    <p:sldId id="321" r:id="rId57"/>
    <p:sldId id="344" r:id="rId58"/>
    <p:sldId id="323" r:id="rId59"/>
    <p:sldId id="338" r:id="rId60"/>
    <p:sldId id="340" r:id="rId61"/>
    <p:sldId id="325" r:id="rId62"/>
    <p:sldId id="349" r:id="rId63"/>
    <p:sldId id="350" r:id="rId64"/>
    <p:sldId id="354" r:id="rId65"/>
    <p:sldId id="355" r:id="rId66"/>
    <p:sldId id="356" r:id="rId67"/>
    <p:sldId id="359" r:id="rId68"/>
    <p:sldId id="360" r:id="rId69"/>
  </p:sldIdLst>
  <p:sldSz cx="12192000" cy="6858000"/>
  <p:notesSz cx="6858000" cy="9144000"/>
  <p:embeddedFontLst>
    <p:embeddedFont>
      <p:font typeface="Microsoft GothicNeo" panose="020B0500000101010101" pitchFamily="50" charset="-127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4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8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0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7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1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1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5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7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67671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13345"/>
              </p:ext>
            </p:extLst>
          </p:nvPr>
        </p:nvGraphicFramePr>
        <p:xfrm>
          <a:off x="779417" y="2650057"/>
          <a:ext cx="10633165" cy="155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2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1986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19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kind, 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/crawl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39932"/>
              </p:ext>
            </p:extLst>
          </p:nvPr>
        </p:nvGraphicFramePr>
        <p:xfrm>
          <a:off x="235130" y="2189210"/>
          <a:ext cx="11721740" cy="169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37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chart.html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bugs, melon,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genie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3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/class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36133"/>
              </p:ext>
            </p:extLst>
          </p:nvPr>
        </p:nvGraphicFramePr>
        <p:xfrm>
          <a:off x="235130" y="1154658"/>
          <a:ext cx="11721740" cy="5516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4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59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3195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/class/pima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39985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8429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/class/titanic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20171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2440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15121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07136"/>
                  </a:ext>
                </a:extLst>
              </a:tr>
              <a:tr h="4642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/class/wine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26090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23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5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upcls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83507"/>
              </p:ext>
            </p:extLst>
          </p:nvPr>
        </p:nvGraphicFramePr>
        <p:xfrm>
          <a:off x="235130" y="1146268"/>
          <a:ext cx="11721740" cy="5544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/20news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4098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83945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/IMDB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597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select, review, 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review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8713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NaverMovie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9530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select, review, 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8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10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regre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33929"/>
              </p:ext>
            </p:extLst>
          </p:nvPr>
        </p:nvGraphicFramePr>
        <p:xfrm>
          <a:off x="235130" y="1582495"/>
          <a:ext cx="11721740" cy="4866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9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37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0617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70473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X,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feature,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ft_name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/diabetes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list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45625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feature, list, label,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4782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19299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6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55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clust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6042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file, 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n_cluster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8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/lang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19353"/>
              </p:ext>
            </p:extLst>
          </p:nvPr>
        </p:nvGraphicFramePr>
        <p:xfrm>
          <a:off x="235130" y="1146268"/>
          <a:ext cx="11721740" cy="5544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843643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799825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/lang/translate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/lang/translate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lang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4098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speaker, speed, pitch, emotion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info,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83945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trn_cls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597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trans_type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8713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detect_lang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9530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8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E97AA-FD79-4590-952C-580056D3F78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park.html</a:t>
            </a:r>
          </a:p>
        </p:txBody>
      </p:sp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D3EC62A-CF23-4627-B121-CD96F97F6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3" t="17797" r="23636" b="5140"/>
          <a:stretch/>
        </p:blipFill>
        <p:spPr>
          <a:xfrm>
            <a:off x="693850" y="1220121"/>
            <a:ext cx="5294716" cy="48056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t="16268" r="20718" b="5235"/>
          <a:stretch/>
        </p:blipFill>
        <p:spPr>
          <a:xfrm>
            <a:off x="6253817" y="1132188"/>
            <a:ext cx="5294715" cy="4593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6221734" y="687485"/>
            <a:ext cx="5129784" cy="465598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600" b="1" dirty="0">
                <a:solidFill>
                  <a:srgbClr val="FFFFFF"/>
                </a:solidFill>
              </a:rPr>
              <a:t>공원 정보 입력 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3D341-131B-4C32-BA56-81266DB3C654}"/>
              </a:ext>
            </a:extLst>
          </p:cNvPr>
          <p:cNvSpPr txBox="1"/>
          <p:nvPr/>
        </p:nvSpPr>
        <p:spPr>
          <a:xfrm>
            <a:off x="776316" y="687485"/>
            <a:ext cx="5129784" cy="465598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600" b="1" dirty="0">
                <a:solidFill>
                  <a:srgbClr val="FFFFFF"/>
                </a:solidFill>
              </a:rPr>
              <a:t>구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1152EB-FBF1-47DB-AAFE-B324C8AF430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15908" r="21212" b="5304"/>
          <a:stretch/>
        </p:blipFill>
        <p:spPr>
          <a:xfrm>
            <a:off x="1492800" y="321734"/>
            <a:ext cx="3355567" cy="29051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t="15850" r="21339" b="5129"/>
          <a:stretch/>
        </p:blipFill>
        <p:spPr>
          <a:xfrm>
            <a:off x="7200100" y="321734"/>
            <a:ext cx="3328462" cy="2905170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41921950-311D-4628-8B15-F6BD6A3BFA6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15909" r="21212" b="5070"/>
          <a:stretch/>
        </p:blipFill>
        <p:spPr>
          <a:xfrm>
            <a:off x="1581015" y="3631096"/>
            <a:ext cx="3179135" cy="276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8F03D6-5CC3-450C-B236-D8BADC2D886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15909" r="21464" b="5770"/>
          <a:stretch/>
        </p:blipFill>
        <p:spPr>
          <a:xfrm>
            <a:off x="7268742" y="3631096"/>
            <a:ext cx="319117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FF735F4D-0CAB-4D11-9751-8A1CA884C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2" t="15887" r="21476" b="5181"/>
          <a:stretch/>
        </p:blipFill>
        <p:spPr>
          <a:xfrm>
            <a:off x="643467" y="1142196"/>
            <a:ext cx="5294716" cy="4573606"/>
          </a:xfrm>
          <a:prstGeom prst="rect">
            <a:avLst/>
          </a:prstGeom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3" t="15886" r="21559" b="5336"/>
          <a:stretch/>
        </p:blipFill>
        <p:spPr>
          <a:xfrm>
            <a:off x="6253817" y="1142784"/>
            <a:ext cx="5294715" cy="4572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6253817" y="684953"/>
            <a:ext cx="5294715" cy="45724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600" b="1" dirty="0">
                <a:solidFill>
                  <a:srgbClr val="FFFFFF"/>
                </a:solidFill>
              </a:rPr>
              <a:t>상세 보기 클릭 후 </a:t>
            </a:r>
            <a:r>
              <a:rPr lang="en-US" altLang="ko-KR" sz="1600" b="1" dirty="0">
                <a:solidFill>
                  <a:srgbClr val="FFFFFF"/>
                </a:solidFill>
              </a:rPr>
              <a:t>– </a:t>
            </a:r>
            <a:r>
              <a:rPr lang="ko-KR" altLang="en-US" sz="1600" b="1" dirty="0">
                <a:solidFill>
                  <a:srgbClr val="FFFFFF"/>
                </a:solidFill>
              </a:rPr>
              <a:t>발생률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90FE8-0F50-496E-ACC2-285258E8F681}"/>
              </a:ext>
            </a:extLst>
          </p:cNvPr>
          <p:cNvSpPr txBox="1"/>
          <p:nvPr/>
        </p:nvSpPr>
        <p:spPr>
          <a:xfrm>
            <a:off x="643467" y="684836"/>
            <a:ext cx="5294716" cy="4573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600" b="1" dirty="0" err="1">
                <a:solidFill>
                  <a:srgbClr val="FFFFFF"/>
                </a:solidFill>
              </a:rPr>
              <a:t>검거율</a:t>
            </a:r>
            <a:r>
              <a:rPr lang="ko-KR" altLang="en-US" sz="1600" b="1" dirty="0">
                <a:solidFill>
                  <a:srgbClr val="FFFFFF"/>
                </a:solidFill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 t="15887" r="21055" b="5646"/>
          <a:stretch/>
        </p:blipFill>
        <p:spPr>
          <a:xfrm>
            <a:off x="518474" y="1440872"/>
            <a:ext cx="5477165" cy="4664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E8F958-9AC4-4C9E-9992-3FD965B65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0" t="15887" r="21055" b="5802"/>
          <a:stretch/>
        </p:blipFill>
        <p:spPr>
          <a:xfrm>
            <a:off x="6437745" y="1440872"/>
            <a:ext cx="5467927" cy="4655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472937" y="568098"/>
            <a:ext cx="1442907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날짜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553513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B0736D-2C8D-4783-A429-0D0A0315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8864"/>
              </p:ext>
            </p:extLst>
          </p:nvPr>
        </p:nvGraphicFramePr>
        <p:xfrm>
          <a:off x="3196206" y="1755524"/>
          <a:ext cx="5799588" cy="334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488">
                  <a:extLst>
                    <a:ext uri="{9D8B030D-6E8A-4147-A177-3AD203B41FA5}">
                      <a16:colId xmlns:a16="http://schemas.microsoft.com/office/drawing/2014/main" val="815021925"/>
                    </a:ext>
                  </a:extLst>
                </a:gridCol>
                <a:gridCol w="839234">
                  <a:extLst>
                    <a:ext uri="{9D8B030D-6E8A-4147-A177-3AD203B41FA5}">
                      <a16:colId xmlns:a16="http://schemas.microsoft.com/office/drawing/2014/main" val="1132132106"/>
                    </a:ext>
                  </a:extLst>
                </a:gridCol>
                <a:gridCol w="1289556">
                  <a:extLst>
                    <a:ext uri="{9D8B030D-6E8A-4147-A177-3AD203B41FA5}">
                      <a16:colId xmlns:a16="http://schemas.microsoft.com/office/drawing/2014/main" val="2608434661"/>
                    </a:ext>
                  </a:extLst>
                </a:gridCol>
                <a:gridCol w="2282310">
                  <a:extLst>
                    <a:ext uri="{9D8B030D-6E8A-4147-A177-3AD203B41FA5}">
                      <a16:colId xmlns:a16="http://schemas.microsoft.com/office/drawing/2014/main" val="869391094"/>
                    </a:ext>
                  </a:extLst>
                </a:gridCol>
              </a:tblGrid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4912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6883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4266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53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criRate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치명률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51399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08928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9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9" t="15839" r="20834" b="8916"/>
          <a:stretch/>
        </p:blipFill>
        <p:spPr>
          <a:xfrm>
            <a:off x="304800" y="1380281"/>
            <a:ext cx="5683406" cy="4661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04364" y="631967"/>
            <a:ext cx="1442907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0BADF-C609-4C3D-AD51-150F3933A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15839" r="20455" b="5280"/>
          <a:stretch/>
        </p:blipFill>
        <p:spPr>
          <a:xfrm>
            <a:off x="6430537" y="1380281"/>
            <a:ext cx="5456663" cy="46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15839" r="20227" b="5280"/>
          <a:stretch/>
        </p:blipFill>
        <p:spPr>
          <a:xfrm>
            <a:off x="228504" y="1212554"/>
            <a:ext cx="5714297" cy="4853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374546" y="491657"/>
            <a:ext cx="1442907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0E823-FA22-4A81-A86F-D6955B228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5" t="15839" r="20606" b="5420"/>
          <a:stretch/>
        </p:blipFill>
        <p:spPr>
          <a:xfrm>
            <a:off x="6249201" y="1212553"/>
            <a:ext cx="5733067" cy="4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9613F-371E-4933-9228-ABF4154F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E441D0-EAC5-4901-AFFE-F715F8AE6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1" t="15874" r="20935" b="5326"/>
          <a:stretch/>
        </p:blipFill>
        <p:spPr>
          <a:xfrm>
            <a:off x="8161220" y="1922719"/>
            <a:ext cx="3517119" cy="3031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43DE8C-ADA9-4AAC-88AB-621BCF969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45" t="15890" r="21129" b="5788"/>
          <a:stretch/>
        </p:blipFill>
        <p:spPr>
          <a:xfrm>
            <a:off x="325167" y="1917789"/>
            <a:ext cx="3537345" cy="30470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30B20E-2BB3-48F4-8BA4-551B8A165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61" t="15890" r="20960" b="5478"/>
          <a:stretch/>
        </p:blipFill>
        <p:spPr>
          <a:xfrm>
            <a:off x="4310672" y="1917789"/>
            <a:ext cx="3529295" cy="3036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9F137-3657-476B-91E5-A3C8BFE27D90}"/>
              </a:ext>
            </a:extLst>
          </p:cNvPr>
          <p:cNvSpPr txBox="1"/>
          <p:nvPr/>
        </p:nvSpPr>
        <p:spPr>
          <a:xfrm>
            <a:off x="335281" y="1220300"/>
            <a:ext cx="3517118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수도권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D4E5F-8A15-4660-9E84-944AF6ECC9A9}"/>
              </a:ext>
            </a:extLst>
          </p:cNvPr>
          <p:cNvSpPr txBox="1"/>
          <p:nvPr/>
        </p:nvSpPr>
        <p:spPr>
          <a:xfrm>
            <a:off x="4475977" y="1220300"/>
            <a:ext cx="3206742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주요 도시 추이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70C9D-43AE-47CD-9D09-32CA7F5179B8}"/>
              </a:ext>
            </a:extLst>
          </p:cNvPr>
          <p:cNvSpPr txBox="1"/>
          <p:nvPr/>
        </p:nvSpPr>
        <p:spPr>
          <a:xfrm>
            <a:off x="8306296" y="1220300"/>
            <a:ext cx="3226968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선택한 도시 추이</a:t>
            </a:r>
          </a:p>
        </p:txBody>
      </p:sp>
    </p:spTree>
    <p:extLst>
      <p:ext uri="{BB962C8B-B14F-4D97-AF65-F5344CB8AC3E}">
        <p14:creationId xmlns:p14="http://schemas.microsoft.com/office/powerpoint/2010/main" val="242391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662A5-2766-4515-9562-68A51B75DCF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1" t="15908" r="21464" b="5304"/>
          <a:stretch/>
        </p:blipFill>
        <p:spPr>
          <a:xfrm>
            <a:off x="8369330" y="572486"/>
            <a:ext cx="3121510" cy="2695648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CFAFB-C9C3-438E-897C-6AA4728CD55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1" t="15676" r="21464" b="5070"/>
          <a:stretch/>
        </p:blipFill>
        <p:spPr>
          <a:xfrm>
            <a:off x="593008" y="3603670"/>
            <a:ext cx="3193664" cy="277427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74C34-237F-45C6-935C-FC00F210BA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1" t="15675" r="21464" b="5303"/>
          <a:stretch/>
        </p:blipFill>
        <p:spPr>
          <a:xfrm>
            <a:off x="645591" y="465369"/>
            <a:ext cx="3218979" cy="27880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1" t="10082" r="21212" b="5303"/>
          <a:stretch/>
        </p:blipFill>
        <p:spPr>
          <a:xfrm>
            <a:off x="8369330" y="3603670"/>
            <a:ext cx="3004914" cy="277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6E1D1A-DB89-4551-8F4E-62935F6B6F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1" t="15909" r="21464" b="5537"/>
          <a:stretch/>
        </p:blipFill>
        <p:spPr>
          <a:xfrm>
            <a:off x="4241489" y="1891112"/>
            <a:ext cx="3572300" cy="30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427677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ABA34-7391-4311-B59A-D13D5854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4778"/>
              </p:ext>
            </p:extLst>
          </p:nvPr>
        </p:nvGraphicFramePr>
        <p:xfrm>
          <a:off x="3081556" y="1574800"/>
          <a:ext cx="6028888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609">
                  <a:extLst>
                    <a:ext uri="{9D8B030D-6E8A-4147-A177-3AD203B41FA5}">
                      <a16:colId xmlns:a16="http://schemas.microsoft.com/office/drawing/2014/main" val="31967596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56993623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991826126"/>
                    </a:ext>
                  </a:extLst>
                </a:gridCol>
                <a:gridCol w="2894202">
                  <a:extLst>
                    <a:ext uri="{9D8B030D-6E8A-4147-A177-3AD203B41FA5}">
                      <a16:colId xmlns:a16="http://schemas.microsoft.com/office/drawing/2014/main" val="4048646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def_cnts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local_occ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국내발생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4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over_flow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해외유입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inc_decs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전일 대비 </a:t>
                      </a:r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death_cnts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isol_clr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4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5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qur_rates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만명 당 발생률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3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0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32E42-A682-4AFF-AD9B-0A1F270F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54D95-9326-4FF1-B111-7BF23933B3C0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실시간 차트</a:t>
            </a:r>
          </a:p>
        </p:txBody>
      </p:sp>
    </p:spTree>
    <p:extLst>
      <p:ext uri="{BB962C8B-B14F-4D97-AF65-F5344CB8AC3E}">
        <p14:creationId xmlns:p14="http://schemas.microsoft.com/office/powerpoint/2010/main" val="392374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76EFFE-A727-4CAB-B03D-57B03827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0C035-B2DF-45F5-B8A0-A77CC01596A6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오버</a:t>
            </a:r>
            <a:endParaRPr lang="en-US" altLang="ko-KR" dirty="0"/>
          </a:p>
          <a:p>
            <a:pPr algn="ctr"/>
            <a:r>
              <a:rPr lang="ko-KR" altLang="en-US" dirty="0" err="1"/>
              <a:t>툴팁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419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15840" r="28787" b="46538"/>
          <a:stretch/>
        </p:blipFill>
        <p:spPr>
          <a:xfrm>
            <a:off x="549676" y="175379"/>
            <a:ext cx="5089238" cy="24845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6086E1-9CC1-4662-865E-4008EC691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0" t="15839" r="22576" b="22483"/>
          <a:stretch/>
        </p:blipFill>
        <p:spPr>
          <a:xfrm>
            <a:off x="549676" y="2818595"/>
            <a:ext cx="5546324" cy="3864026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3E88CA2-208F-480C-BA16-A487120B6A70}"/>
              </a:ext>
            </a:extLst>
          </p:cNvPr>
          <p:cNvSpPr/>
          <p:nvPr/>
        </p:nvSpPr>
        <p:spPr>
          <a:xfrm>
            <a:off x="3155569" y="2659961"/>
            <a:ext cx="334537" cy="713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4B049-5183-4EBB-8CF0-EDE736E6BC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7" t="16119" r="27803" b="44720"/>
          <a:stretch/>
        </p:blipFill>
        <p:spPr>
          <a:xfrm>
            <a:off x="6640946" y="175379"/>
            <a:ext cx="5200073" cy="25861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28EE4-4C55-4209-BAE4-17ADDA8A8C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0" t="15806" r="23080" b="21716"/>
          <a:stretch/>
        </p:blipFill>
        <p:spPr>
          <a:xfrm>
            <a:off x="6294695" y="2818595"/>
            <a:ext cx="5546324" cy="394642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D0B8854-4530-41D1-B1CD-BCBFAF66869B}"/>
              </a:ext>
            </a:extLst>
          </p:cNvPr>
          <p:cNvSpPr/>
          <p:nvPr/>
        </p:nvSpPr>
        <p:spPr>
          <a:xfrm>
            <a:off x="9385384" y="2654781"/>
            <a:ext cx="334537" cy="713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39159-2F78-4957-9D6B-3218EE6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77B4E-9344-4AB7-8DDC-1C3F315A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D0B51-668E-4937-A9F2-A001BE3C4B8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MaLe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707698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1F42D-53A9-4B1D-8A26-8B0234C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2E6D39-A59F-4E4C-AEEA-46EB657D3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1" t="17658" r="27576" b="45839"/>
          <a:stretch/>
        </p:blipFill>
        <p:spPr>
          <a:xfrm>
            <a:off x="6220690" y="3618345"/>
            <a:ext cx="5218546" cy="2410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54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813571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FB1216-68FC-4C0E-9568-F2CFA73E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01968"/>
              </p:ext>
            </p:extLst>
          </p:nvPr>
        </p:nvGraphicFramePr>
        <p:xfrm>
          <a:off x="2720828" y="2036988"/>
          <a:ext cx="6750343" cy="278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833">
                  <a:extLst>
                    <a:ext uri="{9D8B030D-6E8A-4147-A177-3AD203B41FA5}">
                      <a16:colId xmlns:a16="http://schemas.microsoft.com/office/drawing/2014/main" val="3303416396"/>
                    </a:ext>
                  </a:extLst>
                </a:gridCol>
                <a:gridCol w="855773">
                  <a:extLst>
                    <a:ext uri="{9D8B030D-6E8A-4147-A177-3AD203B41FA5}">
                      <a16:colId xmlns:a16="http://schemas.microsoft.com/office/drawing/2014/main" val="2416278338"/>
                    </a:ext>
                  </a:extLst>
                </a:gridCol>
                <a:gridCol w="1539729">
                  <a:extLst>
                    <a:ext uri="{9D8B030D-6E8A-4147-A177-3AD203B41FA5}">
                      <a16:colId xmlns:a16="http://schemas.microsoft.com/office/drawing/2014/main" val="486296957"/>
                    </a:ext>
                  </a:extLst>
                </a:gridCol>
                <a:gridCol w="2704008">
                  <a:extLst>
                    <a:ext uri="{9D8B030D-6E8A-4147-A177-3AD203B41FA5}">
                      <a16:colId xmlns:a16="http://schemas.microsoft.com/office/drawing/2014/main" val="3439560769"/>
                    </a:ext>
                  </a:extLst>
                </a:gridCol>
              </a:tblGrid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1975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continent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7480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50588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1398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22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확진률</a:t>
                      </a:r>
                      <a:r>
                        <a:rPr lang="ko-KR" altLang="en-US" dirty="0"/>
                        <a:t> 대비 사망률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2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4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461EC5-D100-42E0-B90D-AE5AEA02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F4271F-81D8-4566-A36A-2713D43B2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4" t="16818" r="25076" b="41084"/>
          <a:stretch/>
        </p:blipFill>
        <p:spPr>
          <a:xfrm>
            <a:off x="6224859" y="3566981"/>
            <a:ext cx="5421746" cy="2780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81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3B28C-9779-4BE0-A368-3D171C19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03A91-4C3A-4347-8E6B-3FEAAB9ED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4" t="15979" r="26591" b="40944"/>
          <a:stretch/>
        </p:blipFill>
        <p:spPr>
          <a:xfrm>
            <a:off x="6319589" y="3429000"/>
            <a:ext cx="5366328" cy="2844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647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EF9B4F-A3F6-46C1-BE5E-20404423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39D42D-123F-4668-B8C0-44222E896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1" t="16958" r="25985" b="44581"/>
          <a:stretch/>
        </p:blipFill>
        <p:spPr>
          <a:xfrm>
            <a:off x="6289964" y="3555999"/>
            <a:ext cx="5412509" cy="2540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267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1355B-9032-4752-B370-F009DFC9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0B5529-2F91-4E92-A36B-3F25F5095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0" t="15839" r="27879" b="45140"/>
          <a:stretch/>
        </p:blipFill>
        <p:spPr>
          <a:xfrm>
            <a:off x="6506230" y="3549073"/>
            <a:ext cx="5200074" cy="2576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613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1DFCE-9D2D-478E-8B5A-626B8D5A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64E7E5-F922-4BA4-A8CE-1F5ADDD08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0" t="16119" r="24924" b="30035"/>
          <a:stretch/>
        </p:blipFill>
        <p:spPr>
          <a:xfrm>
            <a:off x="6483139" y="2881436"/>
            <a:ext cx="5227783" cy="3343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09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414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CC785-60EC-409C-A6B2-AFB73A5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4" t="18077" r="27425" b="19825"/>
          <a:stretch/>
        </p:blipFill>
        <p:spPr>
          <a:xfrm>
            <a:off x="818437" y="928137"/>
            <a:ext cx="6253058" cy="50011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3E2E3A-EF1D-401F-BC2A-E801DB531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0" t="17377" r="25757" b="11853"/>
          <a:stretch/>
        </p:blipFill>
        <p:spPr>
          <a:xfrm>
            <a:off x="7944856" y="706944"/>
            <a:ext cx="3428707" cy="3011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8F03F-713A-41AC-9D9B-1D2BC3B455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0" t="16818" r="27500" b="42902"/>
          <a:stretch/>
        </p:blipFill>
        <p:spPr>
          <a:xfrm>
            <a:off x="7870920" y="4350128"/>
            <a:ext cx="3502643" cy="180092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B47D123-6EDF-4B28-AE6D-8380985E7A8C}"/>
              </a:ext>
            </a:extLst>
          </p:cNvPr>
          <p:cNvSpPr/>
          <p:nvPr/>
        </p:nvSpPr>
        <p:spPr>
          <a:xfrm>
            <a:off x="6501803" y="1745673"/>
            <a:ext cx="1489132" cy="12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4EDB5F6-9DFE-4027-9027-96CBE6BFEFA7}"/>
              </a:ext>
            </a:extLst>
          </p:cNvPr>
          <p:cNvSpPr/>
          <p:nvPr/>
        </p:nvSpPr>
        <p:spPr>
          <a:xfrm rot="1666612">
            <a:off x="6250425" y="4313654"/>
            <a:ext cx="1833675" cy="144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75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0122A-B414-4534-88D6-3C898B33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4ED121-CB36-4020-BC59-B44FD1D7F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3" t="15979" r="24773" b="31434"/>
          <a:stretch/>
        </p:blipFill>
        <p:spPr>
          <a:xfrm>
            <a:off x="6308436" y="2789381"/>
            <a:ext cx="5477164" cy="3472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460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F5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4B693-E4E9-4E51-8DCE-CACBA20C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7" t="17377" r="26212" b="19965"/>
          <a:stretch/>
        </p:blipFill>
        <p:spPr>
          <a:xfrm>
            <a:off x="818437" y="988995"/>
            <a:ext cx="6253058" cy="48794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97DA74-00A8-4F98-9866-9C64E1C75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7" t="17658" r="26288" b="35909"/>
          <a:stretch/>
        </p:blipFill>
        <p:spPr>
          <a:xfrm>
            <a:off x="7623925" y="1059322"/>
            <a:ext cx="4020909" cy="23011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23F4C9-728E-4980-8ABF-6D78FAD71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7" t="17518" r="25909" b="31574"/>
          <a:stretch/>
        </p:blipFill>
        <p:spPr>
          <a:xfrm>
            <a:off x="7856923" y="4144833"/>
            <a:ext cx="3554912" cy="221151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26336C7-8F7F-4E67-8A42-6F51FEF8FB8F}"/>
              </a:ext>
            </a:extLst>
          </p:cNvPr>
          <p:cNvSpPr/>
          <p:nvPr/>
        </p:nvSpPr>
        <p:spPr>
          <a:xfrm>
            <a:off x="6400800" y="1819564"/>
            <a:ext cx="1489132" cy="12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950A6E-7E2A-434B-8724-BB68BBCB770D}"/>
              </a:ext>
            </a:extLst>
          </p:cNvPr>
          <p:cNvSpPr/>
          <p:nvPr/>
        </p:nvSpPr>
        <p:spPr>
          <a:xfrm rot="1666612">
            <a:off x="6328749" y="4395944"/>
            <a:ext cx="1833675" cy="144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76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F715-00E2-4EA9-8900-531196B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D56403-C3FE-430C-8E81-B6DA01B54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27" t="17937" r="26818" b="39965"/>
          <a:stretch/>
        </p:blipFill>
        <p:spPr>
          <a:xfrm>
            <a:off x="6345380" y="3500582"/>
            <a:ext cx="5237019" cy="2780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53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40DF6-2E1D-4365-8862-49C2F370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793379-917A-401F-9CC0-D4381B32E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0" t="16818" r="24318" b="9616"/>
          <a:stretch/>
        </p:blipFill>
        <p:spPr>
          <a:xfrm>
            <a:off x="7703125" y="3135745"/>
            <a:ext cx="3639129" cy="313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33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67360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9F9B3-C80D-40A9-9A21-8E6B2E77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99" y="1347352"/>
            <a:ext cx="1985696" cy="2943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AF994C-D493-434B-ACD2-61679692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99" y="4290578"/>
            <a:ext cx="1985696" cy="2425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6B3EAC-D1D3-46CA-B429-861CF191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7352"/>
            <a:ext cx="4152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43682-4390-4153-980A-96DA2F8A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070A87-C459-4D49-99D8-D8779D393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3" t="17098" r="31136" b="51993"/>
          <a:stretch/>
        </p:blipFill>
        <p:spPr>
          <a:xfrm>
            <a:off x="6871853" y="3786908"/>
            <a:ext cx="4701311" cy="2041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57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005CE-D7A8-413A-BC2F-138D3E5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F4F3DC-5CE1-4DE5-B493-56FD6550C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4" t="17099" r="17803" b="29474"/>
          <a:stretch/>
        </p:blipFill>
        <p:spPr>
          <a:xfrm>
            <a:off x="6160655" y="3177309"/>
            <a:ext cx="5458691" cy="3053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79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A5DCA-9D35-4532-852B-D6BA5268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5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B41976-5002-4197-9468-4BAF71AFC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2" t="14021" r="28636" b="7237"/>
          <a:stretch/>
        </p:blipFill>
        <p:spPr>
          <a:xfrm>
            <a:off x="181678" y="1995251"/>
            <a:ext cx="2959299" cy="30674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FC49A0-A680-4843-9887-BD1429497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17098" r="27651" b="14370"/>
          <a:stretch/>
        </p:blipFill>
        <p:spPr>
          <a:xfrm>
            <a:off x="3306932" y="1995251"/>
            <a:ext cx="2764753" cy="24272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B462B2C-28D2-4788-90FD-5A05BCEA7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7" t="16259" r="27954" b="18846"/>
          <a:stretch/>
        </p:blipFill>
        <p:spPr>
          <a:xfrm>
            <a:off x="6147212" y="1995251"/>
            <a:ext cx="2645367" cy="219914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DA5BFDA-8A4B-4DC6-B1BA-062B88AFE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27" t="17098" r="28561" b="6819"/>
          <a:stretch/>
        </p:blipFill>
        <p:spPr>
          <a:xfrm>
            <a:off x="9162914" y="1995251"/>
            <a:ext cx="2784365" cy="2788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099EB-80BE-4ADC-8D76-04EA48B96CA4}"/>
              </a:ext>
            </a:extLst>
          </p:cNvPr>
          <p:cNvSpPr txBox="1"/>
          <p:nvPr/>
        </p:nvSpPr>
        <p:spPr>
          <a:xfrm>
            <a:off x="401824" y="1075310"/>
            <a:ext cx="2627262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영어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AF0DF-19F0-45B9-9695-50090797D777}"/>
              </a:ext>
            </a:extLst>
          </p:cNvPr>
          <p:cNvSpPr txBox="1"/>
          <p:nvPr/>
        </p:nvSpPr>
        <p:spPr>
          <a:xfrm>
            <a:off x="3335559" y="1075310"/>
            <a:ext cx="2627262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일본어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D8772-6B20-4256-8C35-0E5C8217BD4A}"/>
              </a:ext>
            </a:extLst>
          </p:cNvPr>
          <p:cNvSpPr txBox="1"/>
          <p:nvPr/>
        </p:nvSpPr>
        <p:spPr>
          <a:xfrm>
            <a:off x="6269295" y="1075310"/>
            <a:ext cx="2627262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중국어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7CF12-F32A-4E4A-843C-E28D4328FCA3}"/>
              </a:ext>
            </a:extLst>
          </p:cNvPr>
          <p:cNvSpPr txBox="1"/>
          <p:nvPr/>
        </p:nvSpPr>
        <p:spPr>
          <a:xfrm>
            <a:off x="9203031" y="1075310"/>
            <a:ext cx="2627262" cy="369332"/>
          </a:xfrm>
          <a:prstGeom prst="rect">
            <a:avLst/>
          </a:prstGeom>
          <a:solidFill>
            <a:srgbClr val="00B050">
              <a:alpha val="60000"/>
            </a:srgb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프랑스어</a:t>
            </a:r>
          </a:p>
        </p:txBody>
      </p:sp>
    </p:spTree>
    <p:extLst>
      <p:ext uri="{BB962C8B-B14F-4D97-AF65-F5344CB8AC3E}">
        <p14:creationId xmlns:p14="http://schemas.microsoft.com/office/powerpoint/2010/main" val="468913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C75D5F-9B7B-400D-8498-D2EBCDBB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45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F3134-D2CD-4C18-9F05-12BA823A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2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F9F27-5823-4263-B5B3-187146FED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8" t="17518" r="27120" b="22902"/>
          <a:stretch/>
        </p:blipFill>
        <p:spPr>
          <a:xfrm>
            <a:off x="641180" y="1037026"/>
            <a:ext cx="6410084" cy="4798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0B082-E00F-4EE3-A721-CFAE9E22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9" t="17518" r="25682" b="20944"/>
          <a:stretch/>
        </p:blipFill>
        <p:spPr>
          <a:xfrm>
            <a:off x="7910977" y="487090"/>
            <a:ext cx="3539481" cy="26892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D54AC-51B9-4A61-9278-0B065C5B6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8" t="17658" r="26515" b="7938"/>
          <a:stretch/>
        </p:blipFill>
        <p:spPr>
          <a:xfrm>
            <a:off x="8125214" y="3617474"/>
            <a:ext cx="2976692" cy="2753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B3649-5989-4E17-81B7-757FED984C35}"/>
              </a:ext>
            </a:extLst>
          </p:cNvPr>
          <p:cNvSpPr txBox="1"/>
          <p:nvPr/>
        </p:nvSpPr>
        <p:spPr>
          <a:xfrm>
            <a:off x="7534656" y="913915"/>
            <a:ext cx="59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 →영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99BD-5593-44B9-A6D1-76AC191EEB29}"/>
              </a:ext>
            </a:extLst>
          </p:cNvPr>
          <p:cNvSpPr txBox="1"/>
          <p:nvPr/>
        </p:nvSpPr>
        <p:spPr>
          <a:xfrm>
            <a:off x="7534656" y="4030017"/>
            <a:ext cx="590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영→ 한</a:t>
            </a:r>
          </a:p>
        </p:txBody>
      </p:sp>
    </p:spTree>
    <p:extLst>
      <p:ext uri="{BB962C8B-B14F-4D97-AF65-F5344CB8AC3E}">
        <p14:creationId xmlns:p14="http://schemas.microsoft.com/office/powerpoint/2010/main" val="3244187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D069AC-0021-4CB1-85C8-B241F7CD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4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D8CDA-0765-49E7-B134-DE09BCB31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6" t="16959" r="25909" b="36468"/>
          <a:stretch/>
        </p:blipFill>
        <p:spPr>
          <a:xfrm>
            <a:off x="6421035" y="1956680"/>
            <a:ext cx="5129784" cy="29446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326AA-ECA9-424D-B00F-B212F3E08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2" t="17658" r="26364" b="8777"/>
          <a:stretch/>
        </p:blipFill>
        <p:spPr>
          <a:xfrm>
            <a:off x="641180" y="1095372"/>
            <a:ext cx="5129784" cy="4667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58A4C-5124-4CCB-B581-FD35B84DE736}"/>
              </a:ext>
            </a:extLst>
          </p:cNvPr>
          <p:cNvSpPr txBox="1"/>
          <p:nvPr/>
        </p:nvSpPr>
        <p:spPr>
          <a:xfrm>
            <a:off x="477011" y="480059"/>
            <a:ext cx="5458121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영어 감지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D09C5-4C54-40A5-A2DA-2FEF5E8A2E22}"/>
              </a:ext>
            </a:extLst>
          </p:cNvPr>
          <p:cNvSpPr txBox="1"/>
          <p:nvPr/>
        </p:nvSpPr>
        <p:spPr>
          <a:xfrm>
            <a:off x="6256865" y="480060"/>
            <a:ext cx="545812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</a:rPr>
              <a:t>일본어 감지</a:t>
            </a:r>
          </a:p>
        </p:txBody>
      </p:sp>
    </p:spTree>
    <p:extLst>
      <p:ext uri="{BB962C8B-B14F-4D97-AF65-F5344CB8AC3E}">
        <p14:creationId xmlns:p14="http://schemas.microsoft.com/office/powerpoint/2010/main" val="117139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D55D8-05C6-4A5E-88AF-8641767E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05" y="1215922"/>
            <a:ext cx="2771775" cy="5248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99AD9B-16B3-4C8A-8823-0AB92286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95" y="1215922"/>
            <a:ext cx="27717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9404059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(templates)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6D7ED-D3D6-4D28-990D-93DD9043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73" y="1258349"/>
            <a:ext cx="2239692" cy="486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810128-E199-409F-B0C6-4C44652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37" y="1258349"/>
            <a:ext cx="2238459" cy="51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67264"/>
              </p:ext>
            </p:extLst>
          </p:nvPr>
        </p:nvGraphicFramePr>
        <p:xfrm>
          <a:off x="1194616" y="1243668"/>
          <a:ext cx="98027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61CAC9-4C9C-404A-A44E-D91E7B13F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7785"/>
              </p:ext>
            </p:extLst>
          </p:nvPr>
        </p:nvGraphicFramePr>
        <p:xfrm>
          <a:off x="1194615" y="4261188"/>
          <a:ext cx="9802767" cy="1214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12142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MaLe.html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/class,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upcls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regre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clust</a:t>
                      </a:r>
                      <a:r>
                        <a:rPr lang="en-US" altLang="ko-KR" dirty="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</TotalTime>
  <Words>1805</Words>
  <Application>Microsoft Office PowerPoint</Application>
  <PresentationFormat>와이드스크린</PresentationFormat>
  <Paragraphs>596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Microsoft GothicNeo</vt:lpstr>
      <vt:lpstr>Calibri Light</vt:lpstr>
      <vt:lpstr>Arial</vt:lpstr>
      <vt:lpstr>Calibri</vt:lpstr>
      <vt:lpstr>Office Theme</vt:lpstr>
      <vt:lpstr>Flask 페이지 설계</vt:lpstr>
      <vt:lpstr>  DataBase 설계(테이블)</vt:lpstr>
      <vt:lpstr>  DataBase 설계(age_gender)</vt:lpstr>
      <vt:lpstr>  DataBase 설계(covid_status)</vt:lpstr>
      <vt:lpstr>  DataBase 설계(foreign_covid)</vt:lpstr>
      <vt:lpstr>  파일 구조 – 데이터 분석</vt:lpstr>
      <vt:lpstr>  파일 구조 – 머신러닝</vt:lpstr>
      <vt:lpstr>  파일 구조 – 머신러닝(templates)</vt:lpstr>
      <vt:lpstr>  Routing - 메인</vt:lpstr>
      <vt:lpstr>  Routing - /seoul</vt:lpstr>
      <vt:lpstr>  Routing - /seoul</vt:lpstr>
      <vt:lpstr>  Routing - /seoul</vt:lpstr>
      <vt:lpstr>  Routing - /covid</vt:lpstr>
      <vt:lpstr>  Routing - /carto</vt:lpstr>
      <vt:lpstr>  Routing - /crawl</vt:lpstr>
      <vt:lpstr>  Routing - /cloud</vt:lpstr>
      <vt:lpstr>  Routing - /class</vt:lpstr>
      <vt:lpstr>  Routing - /upcls</vt:lpstr>
      <vt:lpstr>  Routing - /regre</vt:lpstr>
      <vt:lpstr>  Routing - /clust</vt:lpstr>
      <vt:lpstr>  Routing - /lang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46</cp:revision>
  <dcterms:created xsi:type="dcterms:W3CDTF">2020-12-24T05:36:39Z</dcterms:created>
  <dcterms:modified xsi:type="dcterms:W3CDTF">2021-02-05T06:22:40Z</dcterms:modified>
</cp:coreProperties>
</file>